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1" autoAdjust="0"/>
    <p:restoredTop sz="94660"/>
  </p:normalViewPr>
  <p:slideViewPr>
    <p:cSldViewPr>
      <p:cViewPr>
        <p:scale>
          <a:sx n="124" d="100"/>
          <a:sy n="124" d="100"/>
        </p:scale>
        <p:origin x="-792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A0BB0-C374-42D7-8365-B214EAF8038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A48D6-07B3-42AA-A355-12B9D9AEA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738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F427-618E-4946-B22A-55A970DA4C1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14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76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73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2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42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84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12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02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35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22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00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9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F09A9-8FAE-4BB1-8CF8-7F92785DA349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4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.rts-tender.ru/main/auction/Trade/Privatization/View.aspx?Id=179150&amp;Guid=929e9824-78b7-48e9-9e66-9f36cfef04b2" TargetMode="External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hyperlink" Target="https://www.atomproperty.ru/sale/73676/" TargetMode="External"/><Relationship Id="rId12" Type="http://schemas.openxmlformats.org/officeDocument/2006/relationships/hyperlink" Target="mailto:povarova-ea@rosenergoatom.ru" TargetMode="External"/><Relationship Id="rId1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7.jpeg"/><Relationship Id="rId5" Type="http://schemas.openxmlformats.org/officeDocument/2006/relationships/image" Target="../media/image3.png"/><Relationship Id="rId15" Type="http://schemas.openxmlformats.org/officeDocument/2006/relationships/image" Target="../media/image10.png"/><Relationship Id="rId10" Type="http://schemas.openxmlformats.org/officeDocument/2006/relationships/image" Target="../media/image6.jpe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222676"/>
            <a:ext cx="4968552" cy="3118484"/>
          </a:xfrm>
          <a:prstGeom prst="rect">
            <a:avLst/>
          </a:prstGeom>
          <a:solidFill>
            <a:schemeClr val="bg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77788"/>
            <a:ext cx="8207375" cy="903287"/>
          </a:xfrm>
          <a:noFill/>
          <a:ln>
            <a:noFill/>
          </a:ln>
          <a:effectLst>
            <a:outerShdw dist="17961" dir="2700000" algn="ctr" rotWithShape="0">
              <a:schemeClr val="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algn="l"/>
            <a:r>
              <a:rPr 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Жилое помещение </a:t>
            </a:r>
            <a:br>
              <a:rPr 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Пермский край, г. Соликамск, ул. Демьяна Бедного, д. 7, кв. 42</a:t>
            </a:r>
            <a:endParaRPr lang="en-US" sz="24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3561" y="6505599"/>
            <a:ext cx="224742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5600468" y="1529821"/>
            <a:ext cx="3420000" cy="288000"/>
          </a:xfrm>
          <a:prstGeom prst="rect">
            <a:avLst/>
          </a:prstGeom>
          <a:gradFill rotWithShape="0">
            <a:gsLst>
              <a:gs pos="0">
                <a:srgbClr val="4596D1">
                  <a:hueOff val="0"/>
                  <a:satOff val="0"/>
                  <a:lumOff val="0"/>
                  <a:shade val="51000"/>
                  <a:satMod val="130000"/>
                  <a:alpha val="80000"/>
                </a:srgbClr>
              </a:gs>
              <a:gs pos="80000">
                <a:srgbClr val="4596D1">
                  <a:hueOff val="0"/>
                  <a:satOff val="0"/>
                  <a:lumOff val="0"/>
                  <a:shade val="93000"/>
                  <a:satMod val="130000"/>
                  <a:alpha val="80000"/>
                </a:srgbClr>
              </a:gs>
              <a:gs pos="100000">
                <a:srgbClr val="4596D1">
                  <a:hueOff val="0"/>
                  <a:satOff val="0"/>
                  <a:lumOff val="0"/>
                  <a:shade val="94000"/>
                  <a:satMod val="135000"/>
                  <a:alpha val="80000"/>
                </a:srgbClr>
              </a:gs>
            </a:gsLst>
            <a:lin ang="16200000" scaled="0"/>
          </a:gradFill>
          <a:ln w="9525" cap="flat" cmpd="sng" algn="ctr">
            <a:solidFill>
              <a:srgbClr val="4596D1">
                <a:hueOff val="0"/>
                <a:satOff val="0"/>
                <a:lumOff val="0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9568" tIns="56896" rIns="99568" bIns="56896" spcCol="1270" anchor="ctr"/>
          <a:lstStyle>
            <a:defPPr>
              <a:defRPr lang="ru-RU"/>
            </a:defPPr>
            <a:lvl1pPr marR="0" lvl="0" indent="0" algn="ctr" defTabSz="6223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ru-RU" dirty="0" smtClean="0"/>
              <a:t>Объекты НИ</a:t>
            </a:r>
            <a:endParaRPr lang="ru-RU" dirty="0"/>
          </a:p>
        </p:txBody>
      </p:sp>
      <p:sp>
        <p:nvSpPr>
          <p:cNvPr id="88" name="Полилиния 87"/>
          <p:cNvSpPr/>
          <p:nvPr/>
        </p:nvSpPr>
        <p:spPr bwMode="auto">
          <a:xfrm>
            <a:off x="5436496" y="1916832"/>
            <a:ext cx="3600000" cy="1049939"/>
          </a:xfrm>
          <a:custGeom>
            <a:avLst/>
            <a:gdLst>
              <a:gd name="connsiteX0" fmla="*/ 0 w 2181579"/>
              <a:gd name="connsiteY0" fmla="*/ 0 h 3351644"/>
              <a:gd name="connsiteX1" fmla="*/ 2181579 w 2181579"/>
              <a:gd name="connsiteY1" fmla="*/ 0 h 3351644"/>
              <a:gd name="connsiteX2" fmla="*/ 2181579 w 2181579"/>
              <a:gd name="connsiteY2" fmla="*/ 3351644 h 3351644"/>
              <a:gd name="connsiteX3" fmla="*/ 0 w 2181579"/>
              <a:gd name="connsiteY3" fmla="*/ 3351644 h 3351644"/>
              <a:gd name="connsiteX4" fmla="*/ 0 w 2181579"/>
              <a:gd name="connsiteY4" fmla="*/ 0 h 3351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1579" h="3351644">
                <a:moveTo>
                  <a:pt x="0" y="0"/>
                </a:moveTo>
                <a:lnTo>
                  <a:pt x="2181579" y="0"/>
                </a:lnTo>
                <a:lnTo>
                  <a:pt x="2181579" y="3351644"/>
                </a:lnTo>
                <a:lnTo>
                  <a:pt x="0" y="33516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180000" lvl="1"/>
            <a:r>
              <a:rPr lang="ru-RU" sz="1200" b="1" dirty="0">
                <a:solidFill>
                  <a:schemeClr val="tx1"/>
                </a:solidFill>
                <a:latin typeface="+mn-lt"/>
                <a:cs typeface="Arial" charset="0"/>
              </a:rPr>
              <a:t>Площадь: </a:t>
            </a:r>
            <a:r>
              <a:rPr lang="ru-RU" sz="1200" b="1" dirty="0" smtClean="0">
                <a:solidFill>
                  <a:schemeClr val="tx1"/>
                </a:solidFill>
                <a:latin typeface="+mn-lt"/>
                <a:cs typeface="Arial" charset="0"/>
              </a:rPr>
              <a:t>31,2 м</a:t>
            </a:r>
            <a:r>
              <a:rPr lang="ru-RU" sz="1200" b="1" baseline="30000" dirty="0" smtClean="0">
                <a:solidFill>
                  <a:schemeClr val="tx1"/>
                </a:solidFill>
                <a:latin typeface="+mn-lt"/>
                <a:cs typeface="Arial" charset="0"/>
              </a:rPr>
              <a:t>2</a:t>
            </a:r>
            <a:endParaRPr lang="ru-RU" sz="1200" b="1" dirty="0" smtClean="0">
              <a:solidFill>
                <a:schemeClr val="tx1"/>
              </a:solidFill>
              <a:latin typeface="+mn-lt"/>
              <a:cs typeface="Arial" charset="0"/>
            </a:endParaRPr>
          </a:p>
          <a:p>
            <a:pPr marL="180000" lvl="1"/>
            <a:r>
              <a:rPr lang="ru-RU" sz="1200" b="1" dirty="0" smtClean="0">
                <a:solidFill>
                  <a:schemeClr val="tx1"/>
                </a:solidFill>
                <a:latin typeface="+mn-lt"/>
                <a:cs typeface="Arial" charset="0"/>
              </a:rPr>
              <a:t>Право</a:t>
            </a:r>
            <a:r>
              <a:rPr lang="ru-RU" sz="1200" b="1" dirty="0">
                <a:solidFill>
                  <a:schemeClr val="tx1"/>
                </a:solidFill>
                <a:latin typeface="+mn-lt"/>
                <a:cs typeface="Arial" charset="0"/>
              </a:rPr>
              <a:t>:</a:t>
            </a:r>
            <a:r>
              <a:rPr lang="ru-RU" sz="12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ru-RU" sz="1200" b="1" dirty="0" smtClean="0">
                <a:cs typeface="Arial" charset="0"/>
              </a:rPr>
              <a:t>Собственность</a:t>
            </a:r>
            <a:endParaRPr lang="ru-RU" sz="1200" dirty="0" smtClean="0">
              <a:solidFill>
                <a:schemeClr val="tx1"/>
              </a:solidFill>
              <a:latin typeface="+mn-lt"/>
              <a:cs typeface="Arial" charset="0"/>
            </a:endParaRPr>
          </a:p>
          <a:p>
            <a:pPr marL="180000" lvl="1"/>
            <a:r>
              <a:rPr lang="ru-RU" sz="1200" b="1" dirty="0" smtClean="0">
                <a:solidFill>
                  <a:schemeClr val="tx1"/>
                </a:solidFill>
                <a:latin typeface="+mn-lt"/>
                <a:cs typeface="Arial" charset="0"/>
              </a:rPr>
              <a:t>Обременения</a:t>
            </a:r>
            <a:r>
              <a:rPr lang="ru-RU" sz="1200" b="1" dirty="0">
                <a:solidFill>
                  <a:schemeClr val="tx1"/>
                </a:solidFill>
                <a:latin typeface="+mn-lt"/>
                <a:cs typeface="Arial" charset="0"/>
              </a:rPr>
              <a:t>:</a:t>
            </a:r>
            <a:r>
              <a:rPr lang="ru-RU" sz="12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+mn-lt"/>
                <a:cs typeface="Arial" charset="0"/>
              </a:rPr>
              <a:t>Отсутствуют</a:t>
            </a:r>
            <a:endParaRPr lang="ru-RU" sz="1200" dirty="0" smtClean="0">
              <a:solidFill>
                <a:schemeClr val="tx1"/>
              </a:solidFill>
              <a:latin typeface="+mn-lt"/>
              <a:cs typeface="Arial" charset="0"/>
            </a:endParaRPr>
          </a:p>
          <a:p>
            <a:pPr marL="180000" lvl="1"/>
            <a:r>
              <a:rPr lang="ru-RU" sz="1200" b="1" dirty="0" smtClean="0">
                <a:solidFill>
                  <a:schemeClr val="tx1"/>
                </a:solidFill>
                <a:latin typeface="+mn-lt"/>
                <a:cs typeface="Arial" charset="0"/>
              </a:rPr>
              <a:t>Состояние: Требуется ремонт</a:t>
            </a:r>
            <a:endParaRPr lang="ru-RU" sz="1200" dirty="0">
              <a:latin typeface="+mn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84146" y="2914281"/>
            <a:ext cx="3420000" cy="286232"/>
          </a:xfrm>
          <a:prstGeom prst="rect">
            <a:avLst/>
          </a:prstGeom>
          <a:gradFill rotWithShape="0">
            <a:gsLst>
              <a:gs pos="0">
                <a:srgbClr val="4596D1">
                  <a:hueOff val="0"/>
                  <a:satOff val="0"/>
                  <a:lumOff val="0"/>
                  <a:shade val="51000"/>
                  <a:satMod val="130000"/>
                  <a:alpha val="80000"/>
                </a:srgbClr>
              </a:gs>
              <a:gs pos="80000">
                <a:srgbClr val="4596D1">
                  <a:hueOff val="0"/>
                  <a:satOff val="0"/>
                  <a:lumOff val="0"/>
                  <a:shade val="93000"/>
                  <a:satMod val="130000"/>
                  <a:alpha val="80000"/>
                </a:srgbClr>
              </a:gs>
              <a:gs pos="100000">
                <a:srgbClr val="4596D1">
                  <a:hueOff val="0"/>
                  <a:satOff val="0"/>
                  <a:lumOff val="0"/>
                  <a:shade val="94000"/>
                  <a:satMod val="135000"/>
                  <a:alpha val="80000"/>
                </a:srgbClr>
              </a:gs>
            </a:gsLst>
            <a:lin ang="16200000" scaled="0"/>
          </a:gradFill>
          <a:ln w="9525" cap="flat" cmpd="sng" algn="ctr">
            <a:solidFill>
              <a:srgbClr val="4596D1">
                <a:hueOff val="0"/>
                <a:satOff val="0"/>
                <a:lumOff val="0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9568" tIns="56896" rIns="99568" bIns="56896" spcCol="1270" anchor="ctr"/>
          <a:lstStyle>
            <a:defPPr>
              <a:defRPr lang="ru-RU"/>
            </a:defPPr>
            <a:lvl1pPr marR="0" lvl="0" indent="0" algn="ctr" defTabSz="6223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ru-RU" dirty="0"/>
              <a:t>Инженерные </a:t>
            </a:r>
            <a:r>
              <a:rPr lang="ru-RU" dirty="0" smtClean="0"/>
              <a:t>коммуникации (мощности)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495646" y="3432536"/>
            <a:ext cx="3587023" cy="93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180000" lvl="1"/>
            <a:r>
              <a:rPr lang="ru-RU" sz="1200" b="1" dirty="0">
                <a:latin typeface="+mn-lt"/>
              </a:rPr>
              <a:t>Электричество: </a:t>
            </a:r>
            <a:r>
              <a:rPr lang="ru-RU" sz="1200" b="1" dirty="0" smtClean="0">
                <a:latin typeface="+mn-lt"/>
              </a:rPr>
              <a:t>есть</a:t>
            </a:r>
          </a:p>
          <a:p>
            <a:pPr marL="180000" lvl="1"/>
            <a:r>
              <a:rPr lang="ru-RU" sz="1200" b="1" dirty="0" smtClean="0">
                <a:latin typeface="+mn-lt"/>
              </a:rPr>
              <a:t>Водоснабжение</a:t>
            </a:r>
            <a:r>
              <a:rPr lang="ru-RU" sz="1200" b="1" dirty="0">
                <a:latin typeface="+mn-lt"/>
              </a:rPr>
              <a:t>: </a:t>
            </a:r>
            <a:r>
              <a:rPr lang="ru-RU" sz="1200" b="1" dirty="0" smtClean="0"/>
              <a:t>есть</a:t>
            </a:r>
            <a:endParaRPr lang="ru-RU" sz="1200" dirty="0" smtClean="0">
              <a:latin typeface="+mn-lt"/>
            </a:endParaRPr>
          </a:p>
          <a:p>
            <a:pPr marL="180000" lvl="1"/>
            <a:r>
              <a:rPr lang="ru-RU" sz="1200" b="1" dirty="0" smtClean="0">
                <a:latin typeface="+mn-lt"/>
              </a:rPr>
              <a:t>Канализация</a:t>
            </a:r>
            <a:r>
              <a:rPr lang="ru-RU" sz="1200" b="1" dirty="0">
                <a:latin typeface="+mn-lt"/>
              </a:rPr>
              <a:t>: </a:t>
            </a:r>
            <a:r>
              <a:rPr lang="ru-RU" sz="1200" b="1" dirty="0" smtClean="0">
                <a:latin typeface="+mn-lt"/>
              </a:rPr>
              <a:t>есть</a:t>
            </a:r>
            <a:endParaRPr lang="ru-RU" sz="1200" dirty="0" smtClean="0">
              <a:latin typeface="+mn-lt"/>
            </a:endParaRPr>
          </a:p>
          <a:p>
            <a:pPr marL="180000" lvl="1"/>
            <a:r>
              <a:rPr lang="ru-RU" sz="1200" b="1" dirty="0" smtClean="0">
                <a:latin typeface="+mn-lt"/>
              </a:rPr>
              <a:t>Теплоснабжение: есть</a:t>
            </a:r>
          </a:p>
          <a:p>
            <a:pPr marL="180000" lvl="1"/>
            <a:r>
              <a:rPr lang="ru-RU" sz="1200" b="1" dirty="0" smtClean="0"/>
              <a:t>Газоснабжение:</a:t>
            </a:r>
            <a:r>
              <a:rPr lang="ru-RU" sz="1200" b="1" dirty="0" smtClean="0">
                <a:latin typeface="+mn-lt"/>
              </a:rPr>
              <a:t>  отсутствует</a:t>
            </a:r>
            <a:endParaRPr lang="ru-RU" sz="1200" dirty="0" smtClean="0"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8341714" y="6452791"/>
            <a:ext cx="811212" cy="377825"/>
          </a:xfrm>
        </p:spPr>
        <p:txBody>
          <a:bodyPr/>
          <a:lstStyle/>
          <a:p>
            <a:pPr algn="ctr">
              <a:defRPr/>
            </a:pPr>
            <a:fld id="{58C9DAD9-0460-481D-8B9F-84A479B5BBA4}" type="slidenum">
              <a:rPr lang="ru-RU" sz="1600" b="1" smtClean="0">
                <a:solidFill>
                  <a:srgbClr val="0070C0"/>
                </a:solidFill>
              </a:rPr>
              <a:pPr algn="ctr">
                <a:defRPr/>
              </a:pPr>
              <a:t>1</a:t>
            </a:fld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79157" y="4398976"/>
            <a:ext cx="3420000" cy="288032"/>
          </a:xfrm>
          <a:prstGeom prst="rect">
            <a:avLst/>
          </a:prstGeom>
          <a:gradFill rotWithShape="0">
            <a:gsLst>
              <a:gs pos="0">
                <a:srgbClr val="4596D1">
                  <a:hueOff val="0"/>
                  <a:satOff val="0"/>
                  <a:lumOff val="0"/>
                  <a:shade val="51000"/>
                  <a:satMod val="130000"/>
                  <a:alpha val="80000"/>
                </a:srgbClr>
              </a:gs>
              <a:gs pos="80000">
                <a:srgbClr val="4596D1">
                  <a:hueOff val="0"/>
                  <a:satOff val="0"/>
                  <a:lumOff val="0"/>
                  <a:shade val="93000"/>
                  <a:satMod val="130000"/>
                  <a:alpha val="80000"/>
                </a:srgbClr>
              </a:gs>
              <a:gs pos="100000">
                <a:srgbClr val="4596D1">
                  <a:hueOff val="0"/>
                  <a:satOff val="0"/>
                  <a:lumOff val="0"/>
                  <a:shade val="94000"/>
                  <a:satMod val="135000"/>
                  <a:alpha val="80000"/>
                </a:srgbClr>
              </a:gs>
            </a:gsLst>
            <a:lin ang="16200000" scaled="0"/>
          </a:gradFill>
          <a:ln w="9525" cap="flat" cmpd="sng" algn="ctr">
            <a:solidFill>
              <a:srgbClr val="4596D1">
                <a:hueOff val="0"/>
                <a:satOff val="0"/>
                <a:lumOff val="0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9568" tIns="56896" rIns="99568" bIns="56896" spcCol="1270" anchor="ctr"/>
          <a:lstStyle>
            <a:defPPr>
              <a:defRPr lang="ru-RU"/>
            </a:defPPr>
            <a:lvl1pPr marR="0" lvl="0" indent="0" algn="ctr" defTabSz="6223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kumimoji="0" sz="14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ru-RU" sz="1200" dirty="0" smtClean="0"/>
              <a:t>Контактная информация</a:t>
            </a:r>
            <a:endParaRPr lang="ru-RU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8" y="1302687"/>
            <a:ext cx="5093671" cy="19961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51520" y="1340769"/>
            <a:ext cx="4968551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Аукцион в электронной форме, начальная </a:t>
            </a:r>
            <a:r>
              <a:rPr lang="ru-RU" sz="1400" b="1" dirty="0">
                <a:solidFill>
                  <a:srgbClr val="0070C0"/>
                </a:solidFill>
              </a:rPr>
              <a:t>стоимость 1 700 360 </a:t>
            </a:r>
            <a:r>
              <a:rPr lang="ru-RU" sz="1400" b="1" dirty="0" smtClean="0">
                <a:solidFill>
                  <a:srgbClr val="0070C0"/>
                </a:solidFill>
              </a:rPr>
              <a:t> рублей, шаг аукциона 50 000 рублей, размер задатка 170 </a:t>
            </a:r>
            <a:r>
              <a:rPr lang="ru-RU" sz="1400" b="1" dirty="0">
                <a:solidFill>
                  <a:srgbClr val="0070C0"/>
                </a:solidFill>
              </a:rPr>
              <a:t>036 </a:t>
            </a:r>
            <a:r>
              <a:rPr lang="ru-RU" sz="1400" b="1" dirty="0" smtClean="0">
                <a:solidFill>
                  <a:srgbClr val="0070C0"/>
                </a:solidFill>
              </a:rPr>
              <a:t>рублей, период приема заявок с </a:t>
            </a:r>
            <a:r>
              <a:rPr lang="ru-RU" sz="1400" b="1" dirty="0">
                <a:solidFill>
                  <a:srgbClr val="0070C0"/>
                </a:solidFill>
              </a:rPr>
              <a:t>27.09.2024 по 25.10.2024</a:t>
            </a:r>
            <a:endParaRPr lang="ru-RU" sz="1400" dirty="0">
              <a:solidFill>
                <a:srgbClr val="0070C0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9" y="5070236"/>
            <a:ext cx="1650351" cy="1210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58672"/>
            <a:ext cx="1652713" cy="11966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7504" y="6453336"/>
            <a:ext cx="81369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hlinkClick r:id="rId7"/>
              </a:rPr>
              <a:t>https://www.atomproperty.ru/sale/73676</a:t>
            </a:r>
            <a:r>
              <a:rPr lang="en-US" sz="1050" b="1" dirty="0" smtClean="0">
                <a:hlinkClick r:id="rId7"/>
              </a:rPr>
              <a:t>/</a:t>
            </a:r>
            <a:endParaRPr lang="ru-RU" sz="1050" b="1" dirty="0" smtClean="0"/>
          </a:p>
          <a:p>
            <a:r>
              <a:rPr lang="en-US" sz="1050" b="1" dirty="0">
                <a:hlinkClick r:id="rId8"/>
              </a:rPr>
              <a:t>https://</a:t>
            </a:r>
            <a:r>
              <a:rPr lang="en-US" sz="1050" b="1" dirty="0" smtClean="0">
                <a:hlinkClick r:id="rId8"/>
              </a:rPr>
              <a:t>i.rts-tender.ru/main/auction/Trade/Privatization/View.aspx?Id=179150&amp;Guid=929e9824-78b7-48e9-9e66-9f36cfef04b2</a:t>
            </a:r>
            <a:r>
              <a:rPr lang="ru-RU" sz="1050" b="1" dirty="0" smtClean="0"/>
              <a:t> </a:t>
            </a:r>
            <a:endParaRPr lang="ru-RU" sz="105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45" y="2101193"/>
            <a:ext cx="4805131" cy="114451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62" y="5083118"/>
            <a:ext cx="1639764" cy="1185128"/>
          </a:xfrm>
          <a:prstGeom prst="rect">
            <a:avLst/>
          </a:prstGeom>
        </p:spPr>
      </p:pic>
      <p:pic>
        <p:nvPicPr>
          <p:cNvPr id="11" name="Picture 2" descr="C:\Users\ur-terentev\Documents\работа\ВСЁ ЗДЕСЬ\Квартиры\Фото квартир\Демьяна бедного\ФОТО\IMG_7205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72962"/>
            <a:ext cx="1638515" cy="117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659532" y="4998366"/>
            <a:ext cx="34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Контактное лицо: Терентьев Иван Сергеевич/ номер телефона</a:t>
            </a:r>
            <a:r>
              <a:rPr lang="ru-RU" sz="1200" b="1" dirty="0"/>
              <a:t>:</a:t>
            </a:r>
            <a:r>
              <a:rPr lang="ru-RU" sz="1200" b="1" dirty="0" smtClean="0"/>
              <a:t>  8(34253) 6-64-88</a:t>
            </a:r>
          </a:p>
          <a:p>
            <a:r>
              <a:rPr lang="en-US" sz="1200" b="1" dirty="0" smtClean="0"/>
              <a:t>E-mail</a:t>
            </a:r>
            <a:r>
              <a:rPr lang="ru-RU" sz="1200" b="1" dirty="0" smtClean="0"/>
              <a:t>: </a:t>
            </a:r>
            <a:r>
              <a:rPr lang="en-US" sz="1200" b="1" dirty="0" smtClean="0"/>
              <a:t>terentev_is@smw.ru</a:t>
            </a:r>
            <a:endParaRPr lang="en-US" sz="1200" b="1" dirty="0">
              <a:hlinkClick r:id="rId12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62" y="3573016"/>
            <a:ext cx="1611301" cy="1182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62" y="3573016"/>
            <a:ext cx="1611301" cy="1208476"/>
          </a:xfrm>
          <a:prstGeom prst="rect">
            <a:avLst/>
          </a:prstGeom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519" y="3573016"/>
            <a:ext cx="1667130" cy="12232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519" y="3573016"/>
            <a:ext cx="1669539" cy="1223203"/>
          </a:xfrm>
          <a:prstGeom prst="rect">
            <a:avLst/>
          </a:prstGeom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6" y="4060797"/>
            <a:ext cx="1368151" cy="17703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6" y="4060797"/>
            <a:ext cx="1440162" cy="177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4679</TotalTime>
  <Words>97</Words>
  <Application>Microsoft Office PowerPoint</Application>
  <PresentationFormat>Экран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Жилое помещение  Пермский край, г. Соликамск, ул. Демьяна Бедного, д. 7, кв. 42</vt:lpstr>
    </vt:vector>
  </TitlesOfParts>
  <Company>Rosatom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Зоя Александровна</dc:creator>
  <cp:lastModifiedBy>Терентьев Иван Сергеевич</cp:lastModifiedBy>
  <cp:revision>66</cp:revision>
  <dcterms:created xsi:type="dcterms:W3CDTF">2016-10-31T13:36:47Z</dcterms:created>
  <dcterms:modified xsi:type="dcterms:W3CDTF">2024-10-10T11:11:10Z</dcterms:modified>
</cp:coreProperties>
</file>